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5"/>
  </p:notesMasterIdLst>
  <p:sldIdLst>
    <p:sldId id="256" r:id="rId2"/>
    <p:sldId id="257" r:id="rId3"/>
    <p:sldId id="258" r:id="rId4"/>
    <p:sldId id="260" r:id="rId5"/>
    <p:sldId id="261" r:id="rId6"/>
    <p:sldId id="262" r:id="rId7"/>
    <p:sldId id="271" r:id="rId8"/>
    <p:sldId id="263" r:id="rId9"/>
    <p:sldId id="264" r:id="rId10"/>
    <p:sldId id="265" r:id="rId11"/>
    <p:sldId id="266" r:id="rId12"/>
    <p:sldId id="277" r:id="rId13"/>
    <p:sldId id="268" r:id="rId14"/>
    <p:sldId id="269" r:id="rId15"/>
    <p:sldId id="270" r:id="rId16"/>
    <p:sldId id="272" r:id="rId17"/>
    <p:sldId id="273" r:id="rId18"/>
    <p:sldId id="278" r:id="rId19"/>
    <p:sldId id="279" r:id="rId20"/>
    <p:sldId id="280" r:id="rId21"/>
    <p:sldId id="281" r:id="rId22"/>
    <p:sldId id="282" r:id="rId23"/>
    <p:sldId id="283" r:id="rId2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570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001965E-43E2-41AD-9E42-0661769CA64B}" type="datetimeFigureOut">
              <a:rPr lang="ru-RU" smtClean="0"/>
              <a:pPr/>
              <a:t>08.10.2014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3832BAD-BDE1-47B9-B585-EAA9700D7DE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2779804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832BAD-BDE1-47B9-B585-EAA9700D7DEB}" type="slidenum">
              <a:rPr lang="ru-RU" smtClean="0"/>
              <a:pPr/>
              <a:t>11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3549642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362A7-5B0D-4E13-B42F-B08ECF347541}" type="datetimeFigureOut">
              <a:rPr lang="ru-RU" smtClean="0"/>
              <a:pPr/>
              <a:t>08.10.2014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AEAA7-BAA1-4572-88B3-9C00B36E53C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362A7-5B0D-4E13-B42F-B08ECF347541}" type="datetimeFigureOut">
              <a:rPr lang="ru-RU" smtClean="0"/>
              <a:pPr/>
              <a:t>08.10.2014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AEAA7-BAA1-4572-88B3-9C00B36E53C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362A7-5B0D-4E13-B42F-B08ECF347541}" type="datetimeFigureOut">
              <a:rPr lang="ru-RU" smtClean="0"/>
              <a:pPr/>
              <a:t>08.10.2014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AEAA7-BAA1-4572-88B3-9C00B36E53C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362A7-5B0D-4E13-B42F-B08ECF347541}" type="datetimeFigureOut">
              <a:rPr lang="ru-RU" smtClean="0"/>
              <a:pPr/>
              <a:t>08.10.2014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AEAA7-BAA1-4572-88B3-9C00B36E53C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362A7-5B0D-4E13-B42F-B08ECF347541}" type="datetimeFigureOut">
              <a:rPr lang="ru-RU" smtClean="0"/>
              <a:pPr/>
              <a:t>08.10.2014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AEAA7-BAA1-4572-88B3-9C00B36E53C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362A7-5B0D-4E13-B42F-B08ECF347541}" type="datetimeFigureOut">
              <a:rPr lang="ru-RU" smtClean="0"/>
              <a:pPr/>
              <a:t>08.10.2014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AEAA7-BAA1-4572-88B3-9C00B36E53C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362A7-5B0D-4E13-B42F-B08ECF347541}" type="datetimeFigureOut">
              <a:rPr lang="ru-RU" smtClean="0"/>
              <a:pPr/>
              <a:t>08.10.2014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AEAA7-BAA1-4572-88B3-9C00B36E53C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362A7-5B0D-4E13-B42F-B08ECF347541}" type="datetimeFigureOut">
              <a:rPr lang="ru-RU" smtClean="0"/>
              <a:pPr/>
              <a:t>08.10.2014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AEAA7-BAA1-4572-88B3-9C00B36E53C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362A7-5B0D-4E13-B42F-B08ECF347541}" type="datetimeFigureOut">
              <a:rPr lang="ru-RU" smtClean="0"/>
              <a:pPr/>
              <a:t>08.10.2014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AEAA7-BAA1-4572-88B3-9C00B36E53C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362A7-5B0D-4E13-B42F-B08ECF347541}" type="datetimeFigureOut">
              <a:rPr lang="ru-RU" smtClean="0"/>
              <a:pPr/>
              <a:t>08.10.2014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AEAA7-BAA1-4572-88B3-9C00B36E53C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362A7-5B0D-4E13-B42F-B08ECF347541}" type="datetimeFigureOut">
              <a:rPr lang="ru-RU" smtClean="0"/>
              <a:pPr/>
              <a:t>08.10.2014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AEAA7-BAA1-4572-88B3-9C00B36E53C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F9E362A7-5B0D-4E13-B42F-B08ECF347541}" type="datetimeFigureOut">
              <a:rPr lang="ru-RU" smtClean="0"/>
              <a:pPr/>
              <a:t>08.10.2014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213AEAA7-BAA1-4572-88B3-9C00B36E53CD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image" Target="../media/image36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7544" y="1340768"/>
            <a:ext cx="8136903" cy="4320480"/>
          </a:xfrm>
        </p:spPr>
        <p:txBody>
          <a:bodyPr/>
          <a:lstStyle/>
          <a:p>
            <a:pPr marL="182880" indent="0" algn="ctr">
              <a:buNone/>
            </a:pPr>
            <a:r>
              <a:rPr lang="ru-RU" dirty="0" smtClean="0"/>
              <a:t>Общие сведения о горных работах и способах разрушения горных работ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583290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7389440" cy="5505792"/>
          </a:xfrm>
        </p:spPr>
        <p:txBody>
          <a:bodyPr/>
          <a:lstStyle/>
          <a:p>
            <a:pPr marL="45720" indent="0">
              <a:buNone/>
            </a:pPr>
            <a:r>
              <a:rPr lang="ru-RU" b="1" dirty="0" smtClean="0">
                <a:latin typeface="Segoe UI Light" panose="020B0502040204020203" pitchFamily="34" charset="0"/>
              </a:rPr>
              <a:t>	</a:t>
            </a:r>
            <a:r>
              <a:rPr lang="ru-RU" sz="3200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Горные </a:t>
            </a:r>
            <a:r>
              <a:rPr lang="ru-RU" sz="32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работы </a:t>
            </a:r>
            <a:r>
              <a:rPr lang="ru-RU" dirty="0"/>
              <a:t>представляет собой совокупность производственных и рабочих процессов по проведению, поддержанию горных выработок и выемке полезного </a:t>
            </a:r>
            <a:r>
              <a:rPr lang="ru-RU" dirty="0" smtClean="0"/>
              <a:t>ископаемого.</a:t>
            </a:r>
          </a:p>
          <a:p>
            <a:pPr marL="45720" indent="0">
              <a:buNone/>
            </a:pPr>
            <a:r>
              <a:rPr lang="ru-RU" dirty="0" smtClean="0"/>
              <a:t>. </a:t>
            </a:r>
            <a:r>
              <a:rPr lang="ru-RU" dirty="0"/>
              <a:t> </a:t>
            </a:r>
          </a:p>
          <a:p>
            <a:pPr marL="45720" indent="0">
              <a:buNone/>
            </a:pP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289" y="2492896"/>
            <a:ext cx="3113334" cy="237055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971706">
            <a:off x="5294730" y="2492895"/>
            <a:ext cx="3501057" cy="237055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4553132"/>
            <a:ext cx="3096344" cy="206422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1830137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539552" y="476672"/>
            <a:ext cx="7992888" cy="2520280"/>
          </a:xfrm>
        </p:spPr>
        <p:txBody>
          <a:bodyPr>
            <a:normAutofit lnSpcReduction="10000"/>
          </a:bodyPr>
          <a:lstStyle/>
          <a:p>
            <a:pPr marL="45720" indent="0">
              <a:buNone/>
            </a:pPr>
            <a:r>
              <a:rPr lang="ru-RU" dirty="0" smtClean="0"/>
              <a:t>	</a:t>
            </a:r>
            <a:r>
              <a:rPr lang="ru-RU" sz="3200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Производственный </a:t>
            </a:r>
            <a:r>
              <a:rPr lang="ru-RU" sz="32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процесс </a:t>
            </a:r>
            <a:r>
              <a:rPr lang="ru-RU" dirty="0"/>
              <a:t>- процесс труда, имеющий определенное типологическое и организационное содержание, характеризующийся постоянством предмета труда, требующий для своего выполнения специальных средств производств и рабочих определенных профессий, направленный на достижение конечной цели. 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b="8000"/>
          <a:stretch/>
        </p:blipFill>
        <p:spPr bwMode="auto">
          <a:xfrm>
            <a:off x="2051720" y="2996952"/>
            <a:ext cx="4962525" cy="315466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1428498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611560" y="731520"/>
            <a:ext cx="7992888" cy="5433784"/>
          </a:xfrm>
        </p:spPr>
        <p:txBody>
          <a:bodyPr/>
          <a:lstStyle/>
          <a:p>
            <a:pPr marL="4572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Главным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предметом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труда производственного процесса является </a:t>
            </a:r>
            <a:r>
              <a:rPr lang="ru-RU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горный массив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 </a:t>
            </a:r>
            <a:r>
              <a:rPr lang="ru-RU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результатом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труда - </a:t>
            </a:r>
            <a:r>
              <a:rPr lang="ru-RU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добытое полезное ископаемое. </a:t>
            </a:r>
            <a:endParaRPr lang="ru-RU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" indent="0">
              <a:buNone/>
            </a:pPr>
            <a:endParaRPr lang="ru-RU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700" y="2558693"/>
            <a:ext cx="4006314" cy="306507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1948104"/>
            <a:ext cx="2133600" cy="214312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658" y="4221088"/>
            <a:ext cx="2276475" cy="200977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3111692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683568" y="731520"/>
            <a:ext cx="7776864" cy="5433784"/>
          </a:xfrm>
        </p:spPr>
        <p:txBody>
          <a:bodyPr/>
          <a:lstStyle/>
          <a:p>
            <a:pPr marL="4572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Производственный процесс представляет собой совокупность рабочих процессов.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" indent="0">
              <a:buNone/>
            </a:pPr>
            <a:r>
              <a:rPr lang="ru-RU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Рабочим </a:t>
            </a:r>
            <a:r>
              <a:rPr lang="ru-RU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процессом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называется четко очерченная и отличающаяся по своей организационной структуре и технологическому содержанию часть производственного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процесса.</a:t>
            </a:r>
          </a:p>
          <a:p>
            <a:pPr marL="45720" indent="0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639" y="3068960"/>
            <a:ext cx="4261260" cy="227001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3756574"/>
            <a:ext cx="3762269" cy="267121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1987817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683568" y="731520"/>
            <a:ext cx="7776864" cy="5433784"/>
          </a:xfrm>
        </p:spPr>
        <p:txBody>
          <a:bodyPr/>
          <a:lstStyle/>
          <a:p>
            <a:pPr marL="45720" indent="0">
              <a:buNone/>
            </a:pPr>
            <a:r>
              <a:rPr lang="ru-RU" dirty="0"/>
              <a:t>Рабочий процесс представляет собой совокупность операций. </a:t>
            </a:r>
            <a:endParaRPr lang="ru-RU" dirty="0" smtClean="0"/>
          </a:p>
          <a:p>
            <a:pPr marL="45720" indent="0">
              <a:buNone/>
            </a:pPr>
            <a:r>
              <a:rPr lang="ru-RU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Операция </a:t>
            </a:r>
            <a:r>
              <a:rPr lang="ru-RU" dirty="0"/>
              <a:t>- совокупность рабочих действий, характеризующаяся однородностью технологического содержания, средством предмета труда и оборудования, предмета </a:t>
            </a:r>
            <a:r>
              <a:rPr lang="ru-RU" dirty="0" smtClean="0"/>
              <a:t>труда.</a:t>
            </a:r>
          </a:p>
          <a:p>
            <a:pPr marL="45720" indent="0">
              <a:buNone/>
            </a:pPr>
            <a:endParaRPr lang="ru-RU" dirty="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2" y="4728671"/>
            <a:ext cx="4752528" cy="192778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7" y="3068959"/>
            <a:ext cx="4615516" cy="187220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893053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115616" y="2708920"/>
            <a:ext cx="6400800" cy="3474720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Разведочные работы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Работы по вскрытию           месторождений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Подготовительные работы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Очистные работы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11560" y="404664"/>
            <a:ext cx="7891842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Классификация горных работ </a:t>
            </a:r>
            <a:endParaRPr lang="ru-RU" sz="5400" b="1" cap="none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="" xmlns:p14="http://schemas.microsoft.com/office/powerpoint/2010/main" val="2912378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971600" y="1844824"/>
            <a:ext cx="7344816" cy="4248472"/>
          </a:xfrm>
        </p:spPr>
        <p:txBody>
          <a:bodyPr>
            <a:normAutofit lnSpcReduction="10000"/>
          </a:bodyPr>
          <a:lstStyle/>
          <a:p>
            <a:pPr marL="45720" indent="0" algn="ctr">
              <a:buNone/>
            </a:pP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(по виду механизации)</a:t>
            </a:r>
          </a:p>
          <a:p>
            <a:pPr marL="45720" indent="0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Trebuchet MS" panose="020B0603020202020204" pitchFamily="34" charset="0"/>
              <a:buChar char="*"/>
            </a:pP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Ручные</a:t>
            </a:r>
          </a:p>
          <a:p>
            <a:pPr>
              <a:buFont typeface="Trebuchet MS" panose="020B0603020202020204" pitchFamily="34" charset="0"/>
              <a:buChar char="*"/>
            </a:pP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Машинные</a:t>
            </a:r>
          </a:p>
          <a:p>
            <a:pPr>
              <a:buFont typeface="Trebuchet MS" panose="020B0603020202020204" pitchFamily="34" charset="0"/>
              <a:buChar char="*"/>
            </a:pPr>
            <a:r>
              <a:rPr lang="ru-RU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Гидромеханизированные</a:t>
            </a:r>
            <a:endParaRPr lang="ru-RU" sz="3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Trebuchet MS" panose="020B0603020202020204" pitchFamily="34" charset="0"/>
              <a:buChar char="*"/>
            </a:pP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Взрывные</a:t>
            </a:r>
          </a:p>
          <a:p>
            <a:pPr>
              <a:buFont typeface="Trebuchet MS" panose="020B0603020202020204" pitchFamily="34" charset="0"/>
              <a:buChar char="*"/>
            </a:pP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Автоматизированные</a:t>
            </a:r>
          </a:p>
          <a:p>
            <a:pPr>
              <a:buFont typeface="Trebuchet MS" panose="020B0603020202020204" pitchFamily="34" charset="0"/>
              <a:buChar char="*"/>
            </a:pP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467544" y="47154"/>
            <a:ext cx="8507739" cy="258532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Классифика</a:t>
            </a:r>
            <a:r>
              <a:rPr lang="ru-RU" sz="54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ция горных работ</a:t>
            </a:r>
          </a:p>
          <a:p>
            <a:pPr algn="ctr"/>
            <a:endParaRPr lang="ru-RU" sz="5400" b="1" cap="none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="" xmlns:p14="http://schemas.microsoft.com/office/powerpoint/2010/main" val="170214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755576" y="620688"/>
            <a:ext cx="7704856" cy="2016224"/>
          </a:xfrm>
        </p:spPr>
        <p:txBody>
          <a:bodyPr>
            <a:normAutofit fontScale="92500"/>
          </a:bodyPr>
          <a:lstStyle/>
          <a:p>
            <a:pPr marL="45720" indent="0">
              <a:buNone/>
            </a:pPr>
            <a:r>
              <a:rPr lang="ru-RU" dirty="0" smtClean="0"/>
              <a:t>	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Выбор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инструментов и видов энергии, необходимых для эксплуатации месторождения, находится в зависимости от свойств и степени добываемости горных пород, по которым ведется добыча, и условий, определяющих большее или меньшее сопротивление их добыче, т. е. от их крепости, хрупкости и т. д., а также от размеров пространства, в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котором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располагаются люди во время работы. 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844685"/>
            <a:ext cx="4801533" cy="1947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59" y="2797789"/>
            <a:ext cx="2725899" cy="19945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125" y="4941168"/>
            <a:ext cx="2393870" cy="17018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880" y="4945971"/>
            <a:ext cx="2331236" cy="17018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6" name="Picture 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8500" y="4980611"/>
            <a:ext cx="2469654" cy="16229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2120866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611560" y="731520"/>
            <a:ext cx="7920880" cy="2481456"/>
          </a:xfrm>
        </p:spPr>
        <p:txBody>
          <a:bodyPr/>
          <a:lstStyle/>
          <a:p>
            <a:pPr marL="45720" indent="0">
              <a:buNone/>
            </a:pPr>
            <a:r>
              <a:rPr lang="ru-RU" sz="24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Ручные горные работы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производят вручную или с использованием различного рода  инструментов (лопата, ломик, кайло, молот и т.п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.) при извлечении мягких и рыхлых пород.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Ручной труд применяют при выполнении  отдельных операций  - возведение крепи,  зачистке и сборке забоя, навыке вентиляционных труб, заряжании шпуров и т.д.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3789040"/>
            <a:ext cx="3689194" cy="244858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5222" y="3775627"/>
            <a:ext cx="2987218" cy="246199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2506127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1761376"/>
          </a:xfrm>
        </p:spPr>
        <p:txBody>
          <a:bodyPr>
            <a:normAutofit/>
          </a:bodyPr>
          <a:lstStyle/>
          <a:p>
            <a:pPr marL="45720" indent="0">
              <a:buNone/>
            </a:pPr>
            <a:r>
              <a:rPr lang="ru-RU" sz="24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Машинные горные </a:t>
            </a:r>
            <a:r>
              <a:rPr lang="ru-RU" sz="2400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работы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выполняют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помощью различного роди горных машин, имеющих оптический, пневматический или гидравлический приводы.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348880"/>
            <a:ext cx="4248472" cy="202768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b="4117"/>
          <a:stretch/>
        </p:blipFill>
        <p:spPr bwMode="auto">
          <a:xfrm>
            <a:off x="1259632" y="4509120"/>
            <a:ext cx="2808312" cy="209646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2" y="2348879"/>
            <a:ext cx="3436169" cy="320847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2282494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7317432" cy="5505792"/>
          </a:xfrm>
        </p:spPr>
        <p:txBody>
          <a:bodyPr/>
          <a:lstStyle/>
          <a:p>
            <a:pPr marL="45720" indent="0" algn="ctr">
              <a:buNone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Машинные работы в горном деле 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бывают:</a:t>
            </a:r>
          </a:p>
          <a:p>
            <a:pPr marL="45720" indent="0">
              <a:buNone/>
            </a:pP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Самостоятельные (экскавация торфов, глин, работа драгами)</a:t>
            </a:r>
          </a:p>
          <a:p>
            <a:pPr>
              <a:buFont typeface="Wingdings" panose="05000000000000000000" pitchFamily="2" charset="2"/>
              <a:buChar char="Ø"/>
            </a:pPr>
            <a:endParaRPr lang="ru-RU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Вспомогательные (бурение шпуров, производство врубов)</a:t>
            </a:r>
          </a:p>
          <a:p>
            <a:pPr marL="45720" indent="0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183484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115616" y="2564904"/>
            <a:ext cx="6400800" cy="3474720"/>
          </a:xfrm>
        </p:spPr>
        <p:txBody>
          <a:bodyPr>
            <a:normAutofit fontScale="92500" lnSpcReduction="10000"/>
          </a:bodyPr>
          <a:lstStyle/>
          <a:p>
            <a:pPr lvl="0">
              <a:buClr>
                <a:srgbClr val="A379BB">
                  <a:lumMod val="75000"/>
                </a:srgbClr>
              </a:buClr>
            </a:pPr>
            <a:r>
              <a:rPr lang="ru-RU" sz="4000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Отбойные</a:t>
            </a:r>
          </a:p>
          <a:p>
            <a:pPr lvl="0">
              <a:buClr>
                <a:srgbClr val="A379BB">
                  <a:lumMod val="75000"/>
                </a:srgbClr>
              </a:buClr>
            </a:pPr>
            <a:r>
              <a:rPr lang="ru-RU" sz="4000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Погрузочные</a:t>
            </a:r>
          </a:p>
          <a:p>
            <a:pPr lvl="0">
              <a:buClr>
                <a:srgbClr val="A379BB">
                  <a:lumMod val="75000"/>
                </a:srgbClr>
              </a:buClr>
            </a:pPr>
            <a:r>
              <a:rPr lang="ru-RU" sz="4000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Бурильные </a:t>
            </a:r>
          </a:p>
          <a:p>
            <a:pPr lvl="0">
              <a:buClr>
                <a:srgbClr val="A379BB">
                  <a:lumMod val="75000"/>
                </a:srgbClr>
              </a:buClr>
            </a:pPr>
            <a:r>
              <a:rPr lang="ru-RU" sz="4000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Тракторные</a:t>
            </a:r>
          </a:p>
          <a:p>
            <a:pPr lvl="0">
              <a:buClr>
                <a:srgbClr val="A379BB">
                  <a:lumMod val="75000"/>
                </a:srgbClr>
              </a:buClr>
            </a:pPr>
            <a:r>
              <a:rPr lang="ru-RU" sz="4000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Комбайны</a:t>
            </a:r>
            <a:r>
              <a:rPr lang="ru-RU" sz="4000" dirty="0">
                <a:solidFill>
                  <a:prstClr val="black">
                    <a:lumMod val="75000"/>
                    <a:lumOff val="25000"/>
                  </a:prstClr>
                </a:solidFill>
              </a:rPr>
              <a:t> </a:t>
            </a:r>
          </a:p>
          <a:p>
            <a:pPr marL="45720" indent="0">
              <a:buNone/>
            </a:pP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971600" y="116632"/>
            <a:ext cx="7019068" cy="258532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Классификация горных машин</a:t>
            </a:r>
          </a:p>
          <a:p>
            <a:pPr algn="ctr"/>
            <a:endParaRPr lang="ru-RU" sz="5400" b="1" cap="none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="" xmlns:p14="http://schemas.microsoft.com/office/powerpoint/2010/main" val="2404787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259632" y="764704"/>
            <a:ext cx="6768752" cy="1977400"/>
          </a:xfrm>
        </p:spPr>
        <p:txBody>
          <a:bodyPr/>
          <a:lstStyle/>
          <a:p>
            <a:pPr marL="45720" indent="0">
              <a:buNone/>
            </a:pPr>
            <a:r>
              <a:rPr lang="ru-RU" sz="24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Комбайны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представляют собой комбинированные машины осуществляющие отбойку, разрушение и погрузку полезного ископаемого или породы в транспортное средство.</a:t>
            </a: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2390094"/>
            <a:ext cx="3528392" cy="210860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2989" y="2390094"/>
            <a:ext cx="2705355" cy="202901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4725144"/>
            <a:ext cx="3625578" cy="172819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7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4725144"/>
            <a:ext cx="2952328" cy="179291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1522478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669360" cy="2265432"/>
          </a:xfrm>
        </p:spPr>
        <p:txBody>
          <a:bodyPr/>
          <a:lstStyle/>
          <a:p>
            <a:pPr marL="45720" indent="0">
              <a:buNone/>
            </a:pPr>
            <a:r>
              <a:rPr lang="ru-RU" sz="2400" u="sng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Гидромеханизированные</a:t>
            </a:r>
            <a:r>
              <a:rPr lang="ru-RU" sz="24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горные роботы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основаны на разрушении угля или мягких пород  струей воды,  обладающей большой энергией. Для этой  цели используют специальные машины – гидромониторы, их применяют как на открытых, так и подземных работах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45720" indent="0">
              <a:buNone/>
            </a:pPr>
            <a:endParaRPr lang="ru-RU" dirty="0"/>
          </a:p>
          <a:p>
            <a:pPr marL="45720" indent="0">
              <a:buNone/>
            </a:pPr>
            <a:endParaRPr lang="ru-RU" dirty="0" smtClean="0"/>
          </a:p>
          <a:p>
            <a:pPr marL="45720" indent="0">
              <a:buNone/>
            </a:pPr>
            <a:endParaRPr lang="ru-RU" dirty="0"/>
          </a:p>
          <a:p>
            <a:pPr marL="45720" indent="0">
              <a:buNone/>
            </a:pPr>
            <a:endParaRPr lang="ru-RU" dirty="0" smtClean="0"/>
          </a:p>
          <a:p>
            <a:pPr marL="45720" indent="0">
              <a:buNone/>
            </a:pPr>
            <a:endParaRPr lang="ru-RU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2979" y="3011719"/>
            <a:ext cx="2980989" cy="196981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3390" y="3011718"/>
            <a:ext cx="3007254" cy="196981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2979" y="5229200"/>
            <a:ext cx="1400175" cy="142875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1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7374" y="5240919"/>
            <a:ext cx="2143125" cy="142875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2" name="Picture 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4969" y="5240919"/>
            <a:ext cx="1905000" cy="142875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984133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885384" cy="2049408"/>
          </a:xfrm>
        </p:spPr>
        <p:txBody>
          <a:bodyPr/>
          <a:lstStyle/>
          <a:p>
            <a:pPr marL="45720" indent="0">
              <a:buNone/>
            </a:pPr>
            <a:r>
              <a:rPr lang="ru-RU" sz="24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Взрывные горные работы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находят  широкое применение, особенно на карьерах и рудниках. В их основе лежит применение взрывчатых  веществ и средств взрывания, размещаемых в специально образуемых полостях.</a:t>
            </a: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2711766"/>
            <a:ext cx="2664296" cy="199822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1341" y="2916368"/>
            <a:ext cx="2705693" cy="178790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4941168"/>
            <a:ext cx="1990725" cy="14287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5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5906" y="4941168"/>
            <a:ext cx="2143125" cy="14287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6" name="Picture 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7875" y="4941168"/>
            <a:ext cx="2571750" cy="14287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7" name="Picture 7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8550" y="2996502"/>
            <a:ext cx="1866900" cy="14287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4070063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741368" cy="2553464"/>
          </a:xfrm>
        </p:spPr>
        <p:txBody>
          <a:bodyPr/>
          <a:lstStyle/>
          <a:p>
            <a:pPr marL="45720" indent="0">
              <a:buNone/>
            </a:pPr>
            <a:r>
              <a:rPr lang="ru-RU" sz="24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Times New Roman"/>
              </a:rPr>
              <a:t>Автоматизированные </a:t>
            </a:r>
            <a:r>
              <a:rPr lang="ru-RU" sz="2400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Times New Roman"/>
              </a:rPr>
              <a:t>горные </a:t>
            </a:r>
            <a:r>
              <a:rPr lang="ru-RU" sz="24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Times New Roman"/>
              </a:rPr>
              <a:t>работы  </a:t>
            </a:r>
            <a:r>
              <a:rPr lang="ru-RU" dirty="0">
                <a:latin typeface="Times New Roman"/>
                <a:ea typeface="Times New Roman"/>
              </a:rPr>
              <a:t>находятся в стадии опытно-промышленных изысканий. Они основаны на применении агрегатных комплексов и позволяют вести добычу полезного ископаемого без постоянного присутствия людей в очистном забое. </a:t>
            </a:r>
            <a:endParaRPr lang="ru-RU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100" y="2924944"/>
            <a:ext cx="3906269" cy="292970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3906" y="2695636"/>
            <a:ext cx="2703680" cy="168158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8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3906" y="4581128"/>
            <a:ext cx="2703680" cy="185395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379181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332656"/>
            <a:ext cx="8496943" cy="1143000"/>
          </a:xfrm>
        </p:spPr>
        <p:txBody>
          <a:bodyPr/>
          <a:lstStyle/>
          <a:p>
            <a:pPr>
              <a:buNone/>
            </a:pPr>
            <a:r>
              <a:rPr lang="ru-RU" sz="3200" dirty="0" smtClean="0"/>
              <a:t>СПОСОБЫ РАЗРУШЕНИЯ ГОРНЫХ ПОРОД</a:t>
            </a: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>
          <a:xfrm>
            <a:off x="1187624" y="1484784"/>
            <a:ext cx="6400800" cy="3474720"/>
          </a:xfrm>
        </p:spPr>
        <p:txBody>
          <a:bodyPr>
            <a:normAutofit/>
          </a:bodyPr>
          <a:lstStyle/>
          <a:p>
            <a:pPr>
              <a:buFontTx/>
              <a:buChar char="-"/>
            </a:pPr>
            <a:r>
              <a:rPr lang="ru-RU" sz="4800" dirty="0" smtClean="0"/>
              <a:t>Механическое</a:t>
            </a:r>
            <a:r>
              <a:rPr lang="kk-KZ" sz="4800" dirty="0" smtClean="0"/>
              <a:t>;</a:t>
            </a:r>
          </a:p>
          <a:p>
            <a:pPr>
              <a:buFontTx/>
              <a:buChar char="-"/>
            </a:pPr>
            <a:r>
              <a:rPr lang="kk-KZ" sz="4800" dirty="0" smtClean="0"/>
              <a:t>Гидравлическое;</a:t>
            </a:r>
          </a:p>
          <a:p>
            <a:pPr>
              <a:buFontTx/>
              <a:buChar char="-"/>
            </a:pPr>
            <a:r>
              <a:rPr lang="kk-KZ" sz="4800" dirty="0" smtClean="0"/>
              <a:t>Взрывной способ.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332656"/>
            <a:ext cx="8126288" cy="1143000"/>
          </a:xfrm>
        </p:spPr>
        <p:txBody>
          <a:bodyPr/>
          <a:lstStyle/>
          <a:p>
            <a:pPr algn="ctr">
              <a:buNone/>
            </a:pPr>
            <a:r>
              <a:rPr lang="kk-KZ" dirty="0" smtClean="0"/>
              <a:t>Механическое разрушение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>
          <a:xfrm>
            <a:off x="323528" y="1484784"/>
            <a:ext cx="8424936" cy="4968552"/>
          </a:xfrm>
        </p:spPr>
        <p:txBody>
          <a:bodyPr/>
          <a:lstStyle/>
          <a:p>
            <a:pPr algn="just">
              <a:buNone/>
            </a:pPr>
            <a:r>
              <a:rPr lang="kk-KZ" dirty="0" smtClean="0"/>
              <a:t>		</a:t>
            </a:r>
            <a:r>
              <a:rPr lang="kk-KZ" sz="3200" dirty="0" smtClean="0"/>
              <a:t>Механическое разрушение как способ ведения горных работ имеет довольно широкое распространение. Его применяют как при добыче угля, так </a:t>
            </a:r>
            <a:r>
              <a:rPr lang="kk-KZ" sz="3200" dirty="0" smtClean="0"/>
              <a:t>при проведении </a:t>
            </a:r>
            <a:r>
              <a:rPr lang="kk-KZ" sz="3200" dirty="0" smtClean="0"/>
              <a:t>горных </a:t>
            </a:r>
            <a:r>
              <a:rPr lang="kk-KZ" sz="3200" dirty="0" smtClean="0"/>
              <a:t>выработок по </a:t>
            </a:r>
            <a:r>
              <a:rPr lang="kk-KZ" sz="3200" dirty="0" smtClean="0"/>
              <a:t>углю и породам небольшой крепости.</a:t>
            </a:r>
            <a:endParaRPr lang="ru-RU" sz="3200" dirty="0" smtClean="0"/>
          </a:p>
          <a:p>
            <a:pPr algn="just">
              <a:buNone/>
            </a:pPr>
            <a:r>
              <a:rPr lang="kk-KZ" sz="3200" dirty="0" smtClean="0"/>
              <a:t>		Эффективность механического разрушения угля зависит прежде всего от его прочности и крепости.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260648"/>
            <a:ext cx="8496943" cy="1143000"/>
          </a:xfrm>
        </p:spPr>
        <p:txBody>
          <a:bodyPr/>
          <a:lstStyle/>
          <a:p>
            <a:pPr algn="ctr">
              <a:buNone/>
            </a:pPr>
            <a:r>
              <a:rPr lang="kk-KZ" sz="3200" dirty="0" smtClean="0"/>
              <a:t>Гидравлическое разрушение горных пород</a:t>
            </a: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>
          <a:xfrm>
            <a:off x="827584" y="1484784"/>
            <a:ext cx="7848872" cy="3978776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kk-KZ" sz="2800" dirty="0" smtClean="0"/>
              <a:t>Гидравлическое разрушение основано на использовании кинетической энергии струи воды, выбрасываемой из гидромонитора. </a:t>
            </a:r>
          </a:p>
          <a:p>
            <a:pPr>
              <a:buNone/>
            </a:pPr>
            <a:r>
              <a:rPr lang="kk-KZ" sz="2800" dirty="0" smtClean="0"/>
              <a:t>Гидромонитор </a:t>
            </a:r>
            <a:r>
              <a:rPr lang="en-US" sz="2800" dirty="0" smtClean="0"/>
              <a:t>–</a:t>
            </a:r>
            <a:r>
              <a:rPr lang="ru-RU" sz="2800" dirty="0" smtClean="0"/>
              <a:t> устройство, служащее для создания плотной летящей с большой скоростью водяной  струи и управления ею при размыве и отбойке полезного ископаемого или породы.</a:t>
            </a:r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1640" y="260648"/>
            <a:ext cx="6512511" cy="1143000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Взрывной способ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>
          <a:xfrm>
            <a:off x="251520" y="1052736"/>
            <a:ext cx="8640960" cy="5472608"/>
          </a:xfrm>
        </p:spPr>
        <p:txBody>
          <a:bodyPr>
            <a:noAutofit/>
          </a:bodyPr>
          <a:lstStyle/>
          <a:p>
            <a:pPr algn="just">
              <a:buNone/>
            </a:pPr>
            <a:r>
              <a:rPr lang="ru-RU" sz="2400" dirty="0" smtClean="0"/>
              <a:t>Взрывной способ разрушения горных пород универсален, является наиболее распространенным. В общей массе около 90% минерального сырья в стране добывается с помощью взрывных работ. </a:t>
            </a:r>
          </a:p>
          <a:p>
            <a:pPr algn="just">
              <a:buNone/>
            </a:pPr>
            <a:r>
              <a:rPr lang="ru-RU" sz="2400" dirty="0" smtClean="0"/>
              <a:t>Взрывная отбойка части горной массы от целого массива может применяться при любой крепости полезного ископаемого и пород.</a:t>
            </a:r>
          </a:p>
          <a:p>
            <a:pPr algn="just">
              <a:buNone/>
            </a:pPr>
            <a:r>
              <a:rPr lang="ru-RU" sz="2400" dirty="0" smtClean="0"/>
              <a:t>Взрывной способ разрушения основан на применении взрывчатых веществ, при быстротечном разложении которых освобождающаяся энергия взрыва отделяет от массива и осуществляет дробление породы.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260648"/>
            <a:ext cx="8568951" cy="1143000"/>
          </a:xfrm>
        </p:spPr>
        <p:txBody>
          <a:bodyPr/>
          <a:lstStyle/>
          <a:p>
            <a:pPr algn="ctr">
              <a:buNone/>
            </a:pPr>
            <a:r>
              <a:rPr lang="ru-RU" dirty="0" smtClean="0"/>
              <a:t>Способы ведения взрывных работ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>
          <a:xfrm>
            <a:off x="1187624" y="1844824"/>
            <a:ext cx="6400800" cy="3474720"/>
          </a:xfrm>
        </p:spPr>
        <p:txBody>
          <a:bodyPr/>
          <a:lstStyle/>
          <a:p>
            <a:pPr marL="502920" indent="-457200">
              <a:buAutoNum type="arabicPeriod"/>
            </a:pPr>
            <a:r>
              <a:rPr lang="ru-RU" sz="3200" dirty="0" smtClean="0"/>
              <a:t>Шпуровой метод</a:t>
            </a:r>
          </a:p>
          <a:p>
            <a:pPr marL="502920" indent="-457200">
              <a:buAutoNum type="arabicPeriod"/>
            </a:pPr>
            <a:r>
              <a:rPr lang="ru-RU" sz="3200" dirty="0" smtClean="0"/>
              <a:t>Скважинный метод</a:t>
            </a:r>
          </a:p>
          <a:p>
            <a:pPr marL="502920" indent="-457200">
              <a:buAutoNum type="arabicPeriod"/>
            </a:pPr>
            <a:r>
              <a:rPr lang="ru-RU" sz="3200" dirty="0" smtClean="0"/>
              <a:t>Метод камерных зарядов</a:t>
            </a:r>
          </a:p>
          <a:p>
            <a:pPr marL="502920" indent="-457200">
              <a:buAutoNum type="arabicPeriod"/>
            </a:pPr>
            <a:r>
              <a:rPr lang="ru-RU" sz="3200" dirty="0" smtClean="0"/>
              <a:t>Метод накладных зарядов</a:t>
            </a:r>
          </a:p>
          <a:p>
            <a:pPr marL="502920" indent="-457200">
              <a:buAutoNum type="arabicPeriod"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ru-RU" sz="3500" dirty="0" smtClean="0"/>
              <a:t>Задание:</a:t>
            </a:r>
          </a:p>
          <a:p>
            <a:pPr>
              <a:buNone/>
            </a:pPr>
            <a:endParaRPr lang="ru-RU" dirty="0" smtClean="0"/>
          </a:p>
          <a:p>
            <a:pPr marL="502920" indent="-457200">
              <a:buAutoNum type="arabicPeriod"/>
            </a:pPr>
            <a:r>
              <a:rPr lang="ru-RU" dirty="0" smtClean="0"/>
              <a:t>Описать механическое, гидравлическое и взрывные способы разрушения горных пород</a:t>
            </a:r>
          </a:p>
          <a:p>
            <a:pPr marL="502920" indent="-457200">
              <a:buAutoNum type="arabicPeriod"/>
            </a:pPr>
            <a:r>
              <a:rPr lang="ru-RU" dirty="0" smtClean="0"/>
              <a:t> </a:t>
            </a:r>
            <a:r>
              <a:rPr lang="ru-RU" sz="2400" dirty="0" smtClean="0"/>
              <a:t>Шпуровой метод</a:t>
            </a:r>
          </a:p>
          <a:p>
            <a:pPr marL="502920" indent="-457200">
              <a:buAutoNum type="arabicPeriod"/>
            </a:pPr>
            <a:r>
              <a:rPr lang="ru-RU" sz="2400" dirty="0" smtClean="0"/>
              <a:t>Скважинный метод</a:t>
            </a:r>
          </a:p>
          <a:p>
            <a:pPr marL="502920" indent="-457200">
              <a:buAutoNum type="arabicPeriod"/>
            </a:pPr>
            <a:r>
              <a:rPr lang="ru-RU" sz="2400" dirty="0" smtClean="0"/>
              <a:t>Метод камерных зарядов</a:t>
            </a:r>
          </a:p>
          <a:p>
            <a:pPr marL="502920" indent="-457200">
              <a:buAutoNum type="arabicPeriod"/>
            </a:pPr>
            <a:r>
              <a:rPr lang="ru-RU" sz="2400" dirty="0" smtClean="0"/>
              <a:t>Метод накладных зарядов</a:t>
            </a:r>
          </a:p>
          <a:p>
            <a:pPr marL="502920" indent="-457200">
              <a:buAutoNum type="arabicPeriod"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619</TotalTime>
  <Words>478</Words>
  <Application>Microsoft Office PowerPoint</Application>
  <PresentationFormat>Экран (4:3)</PresentationFormat>
  <Paragraphs>70</Paragraphs>
  <Slides>23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4" baseType="lpstr">
      <vt:lpstr>Воздушный поток</vt:lpstr>
      <vt:lpstr>Общие сведения о горных работах и способах разрушения горных работ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СПОСОБЫ РАЗРУШЕНИЯ ГОРНЫХ ПОРОД</vt:lpstr>
      <vt:lpstr>Механическое разрушение</vt:lpstr>
      <vt:lpstr>Гидравлическое разрушение горных пород</vt:lpstr>
      <vt:lpstr>Взрывной способ</vt:lpstr>
      <vt:lpstr>Способы ведения взрывных работ</vt:lpstr>
      <vt:lpstr>Слайд 23</vt:lpstr>
    </vt:vector>
  </TitlesOfParts>
  <Company>SPecialiST RePack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Общие сведения о горных работах и способах разрушения горных работ</dc:title>
  <dc:creator>User</dc:creator>
  <cp:lastModifiedBy>Замира</cp:lastModifiedBy>
  <cp:revision>31</cp:revision>
  <dcterms:created xsi:type="dcterms:W3CDTF">2014-03-03T17:47:37Z</dcterms:created>
  <dcterms:modified xsi:type="dcterms:W3CDTF">2014-10-08T03:27:01Z</dcterms:modified>
</cp:coreProperties>
</file>